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56" r:id="rId5"/>
    <p:sldId id="269" r:id="rId6"/>
    <p:sldId id="273" r:id="rId7"/>
    <p:sldId id="270" r:id="rId8"/>
    <p:sldId id="271" r:id="rId9"/>
    <p:sldId id="272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38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9326B7BF-81DD-49A2-8234-92D520C1A3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32D3CCD-06C1-4EC7-B7BD-A16BCE71E6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7F1C2-10CE-4154-9855-2ECDC34B4F57}" type="datetime1">
              <a:rPr lang="nb-NO" smtClean="0"/>
              <a:t>03.02.2025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22E93B2-4A78-4C60-B585-58C6E4B0CE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E8F628E-645C-4926-8D34-530007AD63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17272-B3D0-440E-ADBC-26D1EF2DC39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424741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BFA90-78A1-4620-9D76-9DFBE38C05CD}" type="datetime1">
              <a:rPr lang="nb-NO" smtClean="0"/>
              <a:t>03.02.2025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D0785-D2CE-4BF9-80F8-A86B0BFFC2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2400543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_blå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000449-DB89-4C02-8002-FDE9FCA1ED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655762"/>
          </a:xfrm>
        </p:spPr>
        <p:txBody>
          <a:bodyPr anchor="b" anchorCtr="0">
            <a:normAutofit/>
          </a:bodyPr>
          <a:lstStyle>
            <a:lvl1pPr algn="l">
              <a:defRPr sz="5400"/>
            </a:lvl1pPr>
          </a:lstStyle>
          <a:p>
            <a:r>
              <a:rPr lang="nb-NO" dirty="0"/>
              <a:t>Overskrift skriver du her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1780671-B75B-40E8-A5F6-3597819EF59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832514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b-NO" dirty="0"/>
              <a:t>Ønsker du en undertittel skriver du den her</a:t>
            </a:r>
          </a:p>
        </p:txBody>
      </p:sp>
    </p:spTree>
    <p:extLst>
      <p:ext uri="{BB962C8B-B14F-4D97-AF65-F5344CB8AC3E}">
        <p14:creationId xmlns:p14="http://schemas.microsoft.com/office/powerpoint/2010/main" val="1748930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3">
            <a:extLst>
              <a:ext uri="{FF2B5EF4-FFF2-40B4-BE49-F238E27FC236}">
                <a16:creationId xmlns:a16="http://schemas.microsoft.com/office/drawing/2014/main" id="{AC095EBF-D7C6-4671-90B7-76EB3A5B249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Denne passer godt til video eller bilde i fullskjerm</a:t>
            </a:r>
          </a:p>
        </p:txBody>
      </p:sp>
    </p:spTree>
    <p:extLst>
      <p:ext uri="{BB962C8B-B14F-4D97-AF65-F5344CB8AC3E}">
        <p14:creationId xmlns:p14="http://schemas.microsoft.com/office/powerpoint/2010/main" val="67748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96CD372-D6E7-465B-818E-7D031107CE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2" y="1426953"/>
            <a:ext cx="3838755" cy="3838755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EA5EFE92-FA9B-417F-A416-23FBA3A4D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758502"/>
            <a:ext cx="4547759" cy="587828"/>
          </a:xfrm>
        </p:spPr>
        <p:txBody>
          <a:bodyPr anchor="b" anchorCtr="0">
            <a:noAutofit/>
          </a:bodyPr>
          <a:lstStyle>
            <a:lvl1pPr>
              <a:defRPr sz="4800"/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FCA71F9C-F0EF-45FA-A8DF-9FD012649B9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6000" y="3473666"/>
            <a:ext cx="4547759" cy="460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2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b-NO" dirty="0"/>
              <a:t>Brødtekst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10DD628-8B44-4A62-9CE3-71368D8D70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541" y="6392470"/>
            <a:ext cx="2874982" cy="26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7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_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000449-DB89-4C02-8002-FDE9FCA1ED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655762"/>
          </a:xfrm>
        </p:spPr>
        <p:txBody>
          <a:bodyPr anchor="b" anchorCtr="0">
            <a:normAutofit/>
          </a:bodyPr>
          <a:lstStyle>
            <a:lvl1pPr algn="l">
              <a:defRPr sz="5400"/>
            </a:lvl1pPr>
          </a:lstStyle>
          <a:p>
            <a:r>
              <a:rPr lang="nb-NO" dirty="0"/>
              <a:t>Overskrift skriver du her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1780671-B75B-40E8-A5F6-3597819EF59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832514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b-NO" dirty="0"/>
              <a:t>Ønsker du en undertittel skriver du den her</a:t>
            </a:r>
          </a:p>
        </p:txBody>
      </p:sp>
    </p:spTree>
    <p:extLst>
      <p:ext uri="{BB962C8B-B14F-4D97-AF65-F5344CB8AC3E}">
        <p14:creationId xmlns:p14="http://schemas.microsoft.com/office/powerpoint/2010/main" val="83801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ødtekst_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B7FF6D-0776-4235-BE3A-C80F1925E8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4143" y="528414"/>
            <a:ext cx="9392005" cy="1017357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4" name="Undertittel 2">
            <a:extLst>
              <a:ext uri="{FF2B5EF4-FFF2-40B4-BE49-F238E27FC236}">
                <a16:creationId xmlns:a16="http://schemas.microsoft.com/office/drawing/2014/main" id="{D305F412-0DE8-4F49-820C-549529C087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4142" y="1545771"/>
            <a:ext cx="9392005" cy="10173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b-NO" dirty="0"/>
              <a:t>Brødtekst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76306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e_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B7FF6D-0776-4235-BE3A-C80F1925E8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4143" y="528414"/>
            <a:ext cx="9392005" cy="1017357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4" name="Undertittel 2">
            <a:extLst>
              <a:ext uri="{FF2B5EF4-FFF2-40B4-BE49-F238E27FC236}">
                <a16:creationId xmlns:a16="http://schemas.microsoft.com/office/drawing/2014/main" id="{D305F412-0DE8-4F49-820C-549529C087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4142" y="1545771"/>
            <a:ext cx="9392005" cy="1655762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3200"/>
            </a:lvl1pPr>
            <a:lvl2pPr marL="800089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800"/>
            </a:lvl2pPr>
            <a:lvl3pPr marL="1200127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3pPr>
            <a:lvl4pPr marL="1657316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4pPr>
            <a:lvl5pPr marL="2114504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</p:txBody>
      </p:sp>
    </p:spTree>
    <p:extLst>
      <p:ext uri="{BB962C8B-B14F-4D97-AF65-F5344CB8AC3E}">
        <p14:creationId xmlns:p14="http://schemas.microsoft.com/office/powerpoint/2010/main" val="2344822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-_mellomskrift_brødtekst_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B7FF6D-0776-4235-BE3A-C80F1925E8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4143" y="528414"/>
            <a:ext cx="9392005" cy="1017357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4" name="Undertittel 2">
            <a:extLst>
              <a:ext uri="{FF2B5EF4-FFF2-40B4-BE49-F238E27FC236}">
                <a16:creationId xmlns:a16="http://schemas.microsoft.com/office/drawing/2014/main" id="{D305F412-0DE8-4F49-820C-549529C087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4142" y="2287163"/>
            <a:ext cx="9392005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b-NO" dirty="0"/>
              <a:t>Brødtekst</a:t>
            </a:r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6E47EA2B-4A5A-4E34-A71A-47DA3686A7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4142" y="1733107"/>
            <a:ext cx="9392005" cy="55405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 dirty="0"/>
              <a:t>Mellomtittel</a:t>
            </a:r>
          </a:p>
        </p:txBody>
      </p:sp>
    </p:spTree>
    <p:extLst>
      <p:ext uri="{BB962C8B-B14F-4D97-AF65-F5344CB8AC3E}">
        <p14:creationId xmlns:p14="http://schemas.microsoft.com/office/powerpoint/2010/main" val="636889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er_blå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>
            <a:extLst>
              <a:ext uri="{FF2B5EF4-FFF2-40B4-BE49-F238E27FC236}">
                <a16:creationId xmlns:a16="http://schemas.microsoft.com/office/drawing/2014/main" id="{4C38648D-EC02-4D8E-8875-BB7018746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0"/>
            <a:ext cx="10515600" cy="1087434"/>
          </a:xfrm>
        </p:spPr>
        <p:txBody>
          <a:bodyPr anchor="b" anchorCtr="0">
            <a:normAutofit/>
          </a:bodyPr>
          <a:lstStyle>
            <a:lvl1pPr>
              <a:defRPr sz="4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3" name="Plassholder for tekst 4">
            <a:extLst>
              <a:ext uri="{FF2B5EF4-FFF2-40B4-BE49-F238E27FC236}">
                <a16:creationId xmlns:a16="http://schemas.microsoft.com/office/drawing/2014/main" id="{6B3CF38D-D526-4B51-AAFF-3ACCF2C1D46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2" y="1452563"/>
            <a:ext cx="4898569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 dirty="0"/>
              <a:t>Mellomtittel</a:t>
            </a:r>
          </a:p>
        </p:txBody>
      </p:sp>
      <p:sp>
        <p:nvSpPr>
          <p:cNvPr id="14" name="Plassholder for innhold 5">
            <a:extLst>
              <a:ext uri="{FF2B5EF4-FFF2-40B4-BE49-F238E27FC236}">
                <a16:creationId xmlns:a16="http://schemas.microsoft.com/office/drawing/2014/main" id="{42C14BAE-708E-4746-B216-9C042B9E8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276475"/>
            <a:ext cx="4898569" cy="36845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</p:txBody>
      </p:sp>
      <p:sp>
        <p:nvSpPr>
          <p:cNvPr id="18" name="Plassholder for tekst 4">
            <a:extLst>
              <a:ext uri="{FF2B5EF4-FFF2-40B4-BE49-F238E27FC236}">
                <a16:creationId xmlns:a16="http://schemas.microsoft.com/office/drawing/2014/main" id="{C032432E-9236-4216-8EC9-1A60F70F05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5" y="1452563"/>
            <a:ext cx="4898569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 dirty="0"/>
              <a:t>Mellomtittel</a:t>
            </a:r>
          </a:p>
        </p:txBody>
      </p:sp>
      <p:sp>
        <p:nvSpPr>
          <p:cNvPr id="19" name="Plassholder for innhold 5">
            <a:extLst>
              <a:ext uri="{FF2B5EF4-FFF2-40B4-BE49-F238E27FC236}">
                <a16:creationId xmlns:a16="http://schemas.microsoft.com/office/drawing/2014/main" id="{58DF0E0B-F182-4409-8522-3A89436B96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6615" y="2276475"/>
            <a:ext cx="4898569" cy="3684588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/>
            </a:lvl1pPr>
            <a:lvl2pPr algn="l">
              <a:lnSpc>
                <a:spcPct val="100000"/>
              </a:lnSpc>
              <a:defRPr sz="2000"/>
            </a:lvl2pPr>
            <a:lvl3pPr algn="l">
              <a:lnSpc>
                <a:spcPct val="100000"/>
              </a:lnSpc>
              <a:defRPr sz="1800"/>
            </a:lvl3pPr>
            <a:lvl4pPr algn="l"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</p:txBody>
      </p:sp>
    </p:spTree>
    <p:extLst>
      <p:ext uri="{BB962C8B-B14F-4D97-AF65-F5344CB8AC3E}">
        <p14:creationId xmlns:p14="http://schemas.microsoft.com/office/powerpoint/2010/main" val="3165770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er_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>
            <a:extLst>
              <a:ext uri="{FF2B5EF4-FFF2-40B4-BE49-F238E27FC236}">
                <a16:creationId xmlns:a16="http://schemas.microsoft.com/office/drawing/2014/main" id="{45BF238E-FC97-42F7-A970-591733E2C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0"/>
            <a:ext cx="10515600" cy="1087434"/>
          </a:xfrm>
        </p:spPr>
        <p:txBody>
          <a:bodyPr anchor="b" anchorCtr="0">
            <a:normAutofit/>
          </a:bodyPr>
          <a:lstStyle>
            <a:lvl1pPr>
              <a:defRPr sz="4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AD1AED21-E18C-4E5A-B691-7CBBBB7C340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2" y="1452563"/>
            <a:ext cx="4898569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 dirty="0"/>
              <a:t>Mellomtittel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8510ACA4-E8DC-4C0E-94FF-B4A9622AD4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276475"/>
            <a:ext cx="4898569" cy="3684588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/>
            </a:lvl1pPr>
            <a:lvl2pPr algn="l">
              <a:lnSpc>
                <a:spcPct val="100000"/>
              </a:lnSpc>
              <a:defRPr sz="2000"/>
            </a:lvl2pPr>
            <a:lvl3pPr algn="l">
              <a:lnSpc>
                <a:spcPct val="100000"/>
              </a:lnSpc>
              <a:defRPr sz="1800"/>
            </a:lvl3pPr>
            <a:lvl4pPr algn="l">
              <a:lnSpc>
                <a:spcPct val="100000"/>
              </a:lnSpc>
              <a:defRPr sz="1600"/>
            </a:lvl4pPr>
            <a:lvl5pPr algn="l">
              <a:lnSpc>
                <a:spcPct val="100000"/>
              </a:lnSpc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F6BD6752-A904-44D5-B273-4B066C480A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5" y="1452563"/>
            <a:ext cx="4898569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 dirty="0"/>
              <a:t>Mellomtittel</a:t>
            </a:r>
          </a:p>
        </p:txBody>
      </p:sp>
      <p:sp>
        <p:nvSpPr>
          <p:cNvPr id="15" name="Plassholder for innhold 5">
            <a:extLst>
              <a:ext uri="{FF2B5EF4-FFF2-40B4-BE49-F238E27FC236}">
                <a16:creationId xmlns:a16="http://schemas.microsoft.com/office/drawing/2014/main" id="{6F7DBE71-F952-422C-B64D-FA61B6530B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6615" y="2276475"/>
            <a:ext cx="4898569" cy="3684588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/>
            </a:lvl1pPr>
            <a:lvl2pPr algn="l">
              <a:lnSpc>
                <a:spcPct val="100000"/>
              </a:lnSpc>
              <a:defRPr sz="2000"/>
            </a:lvl2pPr>
            <a:lvl3pPr algn="l">
              <a:lnSpc>
                <a:spcPct val="100000"/>
              </a:lnSpc>
              <a:defRPr sz="1800"/>
            </a:lvl3pPr>
            <a:lvl4pPr algn="l">
              <a:lnSpc>
                <a:spcPct val="100000"/>
              </a:lnSpc>
              <a:defRPr sz="1600"/>
            </a:lvl4pPr>
            <a:lvl5pPr algn="l">
              <a:lnSpc>
                <a:spcPct val="100000"/>
              </a:lnSpc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</p:txBody>
      </p:sp>
    </p:spTree>
    <p:extLst>
      <p:ext uri="{BB962C8B-B14F-4D97-AF65-F5344CB8AC3E}">
        <p14:creationId xmlns:p14="http://schemas.microsoft.com/office/powerpoint/2010/main" val="2051741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_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B61E0E-E6F7-4A43-AB8C-12C46AE99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90" y="457200"/>
            <a:ext cx="4547759" cy="795130"/>
          </a:xfrm>
        </p:spPr>
        <p:txBody>
          <a:bodyPr anchor="b" anchorCtr="0"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4B48779-011A-474A-B1EC-6CA047E76D5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90" y="1570383"/>
            <a:ext cx="4547759" cy="4298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b-NO" dirty="0"/>
              <a:t>Brødtekst</a:t>
            </a:r>
          </a:p>
        </p:txBody>
      </p:sp>
      <p:sp>
        <p:nvSpPr>
          <p:cNvPr id="9" name="Plassholder for bilde 2">
            <a:extLst>
              <a:ext uri="{FF2B5EF4-FFF2-40B4-BE49-F238E27FC236}">
                <a16:creationId xmlns:a16="http://schemas.microsoft.com/office/drawing/2014/main" id="{0887803A-D422-4212-A3A3-45AEC6AAD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04451" y="457201"/>
            <a:ext cx="4547759" cy="5411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984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 tekst hvit_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662414FC-83A9-4771-BB60-E6717B97D5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26498" y="457201"/>
            <a:ext cx="4547759" cy="5411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6B362861-C6E8-4592-915A-00C2565C87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7743" y="457200"/>
            <a:ext cx="4547759" cy="795130"/>
          </a:xfrm>
        </p:spPr>
        <p:txBody>
          <a:bodyPr anchor="b" anchorCtr="0"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4DDE79F8-9493-4D34-88AB-E5CB2305E25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817743" y="1570383"/>
            <a:ext cx="4547759" cy="4298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b-NO" dirty="0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373279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DD5B56A-73EF-4476-A8A8-D4EB31F4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68F8E65-C660-4C09-BB76-758AEDFB0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2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C251D7A-DEB4-4EA1-BFDA-28C1093F5E0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541" y="6392470"/>
            <a:ext cx="2874982" cy="26034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762D8EE-ACEF-4C4F-A3A0-9F8226D42D1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60127"/>
            <a:ext cx="1715678" cy="32365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78CEF753-787C-4482-A78C-B108AA706792}"/>
              </a:ext>
            </a:extLst>
          </p:cNvPr>
          <p:cNvSpPr txBox="1"/>
          <p:nvPr userDrawn="1"/>
        </p:nvSpPr>
        <p:spPr>
          <a:xfrm>
            <a:off x="160256" y="6383453"/>
            <a:ext cx="1395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B7E9887-372A-440D-892B-AFC5898E2926}" type="datetime4">
              <a:rPr lang="nb-NO" sz="1200" smtClean="0">
                <a:solidFill>
                  <a:schemeClr val="bg1"/>
                </a:solidFill>
              </a:rPr>
              <a:t>3. februar 2025</a:t>
            </a:fld>
            <a:endParaRPr lang="nb-N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5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5" r:id="rId3"/>
    <p:sldLayoutId id="2147483667" r:id="rId4"/>
    <p:sldLayoutId id="2147483666" r:id="rId5"/>
    <p:sldLayoutId id="2147483663" r:id="rId6"/>
    <p:sldLayoutId id="2147483652" r:id="rId7"/>
    <p:sldLayoutId id="2147483656" r:id="rId8"/>
    <p:sldLayoutId id="2147483659" r:id="rId9"/>
    <p:sldLayoutId id="2147483655" r:id="rId10"/>
    <p:sldLayoutId id="2147483668" r:id="rId11"/>
  </p:sldLayoutIdLst>
  <p:hf sldNum="0"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15995" indent="-215995" algn="l" defTabSz="914377" rtl="0" eaLnBrk="1" latinLnBrk="0" hangingPunct="1">
        <a:lnSpc>
          <a:spcPts val="3360"/>
        </a:lnSpc>
        <a:spcBef>
          <a:spcPts val="1200"/>
        </a:spcBef>
        <a:spcAft>
          <a:spcPts val="60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15995" indent="-215995" algn="l" defTabSz="914377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15995" indent="-215995" algn="l" defTabSz="914377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5995" indent="-215995" algn="l" defTabSz="914377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abetes.no/motivasjonsgrupper" TargetMode="External"/><Relationship Id="rId7" Type="http://schemas.openxmlformats.org/officeDocument/2006/relationships/image" Target="../media/image6.jpg"/><Relationship Id="rId2" Type="http://schemas.openxmlformats.org/officeDocument/2006/relationships/hyperlink" Target="https://www.diabetes.no/lokalla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hyperlink" Target="https://www.diabetes.no/tilbud-til-deg/likepersone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abetes.no/mer/ungdiabetes/" TargetMode="External"/><Relationship Id="rId7" Type="http://schemas.openxmlformats.org/officeDocument/2006/relationships/image" Target="../media/image8.jpg"/><Relationship Id="rId2" Type="http://schemas.openxmlformats.org/officeDocument/2006/relationships/hyperlink" Target="https://www.diabetes.no/tilbud-til-deg/diabeteslinjen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hyperlink" Target="https://www.diabetes.no/felles/ung-med-diabetes/ungdiabetes-arrangement-side/diabetesweekend-side/" TargetMode="External"/><Relationship Id="rId4" Type="http://schemas.openxmlformats.org/officeDocument/2006/relationships/hyperlink" Target="https://www.diabetes.no/tilbud-til-deg/sommerlei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diabetes.no/forsiden/kampanje---diabetesbehandling-under-press/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reel/" TargetMode="External"/><Relationship Id="rId3" Type="http://schemas.openxmlformats.org/officeDocument/2006/relationships/hyperlink" Target="https://www.diabetes.no/om-oss/nytt-fra-forbundet/nytt-fra-forbundet-2024/mote-med-helse--og-omsorgsdepartementet-ozempic-cgm-og-diabetesplan-pa-agendaen/" TargetMode="External"/><Relationship Id="rId7" Type="http://schemas.openxmlformats.org/officeDocument/2006/relationships/hyperlink" Target="https://www.diabetes.no/om-oss/nytt-fra-forbundet/nytt-fra-forbundet-2023/diabetesbehandling-pa-vei-baklengs-inn-i-fremtiden/" TargetMode="External"/><Relationship Id="rId12" Type="http://schemas.openxmlformats.org/officeDocument/2006/relationships/image" Target="../media/image12.jpeg"/><Relationship Id="rId2" Type="http://schemas.openxmlformats.org/officeDocument/2006/relationships/hyperlink" Target="https://www.diabetes.no/om-oss/nytt-fra-forbundet/nytt-fra-forbundet-2024/diabetesforbundet-motte-politikere-for-a-snakke-om-fothelse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diabetes.no/om-oss/politisk-arbeid/vare-kampsaker/nasjonal-diabetesplan/" TargetMode="External"/><Relationship Id="rId11" Type="http://schemas.openxmlformats.org/officeDocument/2006/relationships/image" Target="../media/image11.jpeg"/><Relationship Id="rId5" Type="http://schemas.openxmlformats.org/officeDocument/2006/relationships/hyperlink" Target="https://www.diabetes.no/om-oss/nytt-fra-forbundet/nytt-fra-forbundet-2023/statsbudsjettet_2024/" TargetMode="External"/><Relationship Id="rId10" Type="http://schemas.openxmlformats.org/officeDocument/2006/relationships/image" Target="../media/image10.jpeg"/><Relationship Id="rId4" Type="http://schemas.openxmlformats.org/officeDocument/2006/relationships/hyperlink" Target="https://www.diabetes.no/om-oss/nytt-fra-forbundet/nytt-fra-forbundet-2024/arendalsuka-2024-organisasjoner-star-samlet-i-kritikk-mot-blareseptmedisiner-pa-anbud/" TargetMode="External"/><Relationship Id="rId9" Type="http://schemas.openxmlformats.org/officeDocument/2006/relationships/hyperlink" Target="https://www.diabetes.no/for-helsepersonell/vare-faglige-utvalg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iabetes.no/tilbud-til-deg/webinarer/" TargetMode="External"/><Relationship Id="rId3" Type="http://schemas.openxmlformats.org/officeDocument/2006/relationships/hyperlink" Target="https://www.diabetes.no/kosthold/" TargetMode="External"/><Relationship Id="rId7" Type="http://schemas.openxmlformats.org/officeDocument/2006/relationships/hyperlink" Target="https://www.youtube.com/@DiabetesforbundetN" TargetMode="External"/><Relationship Id="rId2" Type="http://schemas.openxmlformats.org/officeDocument/2006/relationships/hyperlink" Target="https://www.diabetes.no/nettkurs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instagram.com/diabetesforbundet/" TargetMode="External"/><Relationship Id="rId11" Type="http://schemas.openxmlformats.org/officeDocument/2006/relationships/image" Target="../media/image15.png"/><Relationship Id="rId5" Type="http://schemas.openxmlformats.org/officeDocument/2006/relationships/hyperlink" Target="https://www.facebook.com/diabetesforbundet" TargetMode="External"/><Relationship Id="rId10" Type="http://schemas.openxmlformats.org/officeDocument/2006/relationships/image" Target="../media/image14.png"/><Relationship Id="rId4" Type="http://schemas.openxmlformats.org/officeDocument/2006/relationships/hyperlink" Target="https://www.diabetes.no/tilbud-til-deg/finn-formen/" TargetMode="External"/><Relationship Id="rId9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01F94E-297A-4A88-9F73-D351B70E3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8173" y="207963"/>
            <a:ext cx="7438845" cy="1655762"/>
          </a:xfrm>
        </p:spPr>
        <p:txBody>
          <a:bodyPr/>
          <a:lstStyle/>
          <a:p>
            <a:r>
              <a:rPr lang="nb-NO" dirty="0"/>
              <a:t>Medlemsverving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A00C55D-74BA-4376-AF12-1F0AD52D0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8173" y="2056136"/>
            <a:ext cx="7585495" cy="1655763"/>
          </a:xfrm>
        </p:spPr>
        <p:txBody>
          <a:bodyPr/>
          <a:lstStyle/>
          <a:p>
            <a:endParaRPr lang="nb-NO" sz="4000" i="1" dirty="0"/>
          </a:p>
          <a:p>
            <a:r>
              <a:rPr lang="nb-NO" sz="4000" i="1" dirty="0"/>
              <a:t>«Hvorfor skal jeg være medlem av Diabetesforbundet?»</a:t>
            </a:r>
          </a:p>
        </p:txBody>
      </p:sp>
    </p:spTree>
    <p:extLst>
      <p:ext uri="{BB962C8B-B14F-4D97-AF65-F5344CB8AC3E}">
        <p14:creationId xmlns:p14="http://schemas.microsoft.com/office/powerpoint/2010/main" val="2706250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E22ECB-F7EE-D98A-4BA5-1FA3897B5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48" y="532519"/>
            <a:ext cx="5391608" cy="1017357"/>
          </a:xfrm>
        </p:spPr>
        <p:txBody>
          <a:bodyPr>
            <a:normAutofit fontScale="90000"/>
          </a:bodyPr>
          <a:lstStyle/>
          <a:p>
            <a:r>
              <a:rPr lang="nb-NO" sz="3600" dirty="0"/>
              <a:t>1. Lokale arrangementer og et lokalt støtteapparat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00EF5B4-338C-65D8-FEA4-2D7AB6FECE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4979" y="1773238"/>
            <a:ext cx="4951021" cy="1655762"/>
          </a:xfrm>
        </p:spPr>
        <p:txBody>
          <a:bodyPr/>
          <a:lstStyle/>
          <a:p>
            <a:r>
              <a:rPr lang="nb-NO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har et stort tillitsvalgtapparat, med </a:t>
            </a:r>
            <a:r>
              <a:rPr lang="nb-NO" sz="1800" u="sng" kern="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over 100 lokallag</a:t>
            </a:r>
            <a:r>
              <a:rPr lang="nb-NO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fra Finnmark i nord til Agder i sør. </a:t>
            </a:r>
          </a:p>
          <a:p>
            <a:pPr>
              <a:lnSpc>
                <a:spcPct val="150000"/>
              </a:lnSpc>
            </a:pPr>
            <a:r>
              <a:rPr lang="nb-NO" sz="1800" kern="0" dirty="0">
                <a:latin typeface="Calibri" panose="020F0502020204030204" pitchFamily="34" charset="0"/>
                <a:ea typeface="Calibri" panose="020F0502020204030204" pitchFamily="34" charset="0"/>
              </a:rPr>
              <a:t>Lokallagene tilbyr blant annet: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nb-NO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Kurs og foredrag fra erfarne fagpersoner, om for eksempel legemidler, rettigheter og psykologi.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nb-NO" sz="1400" u="sng" kern="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Trenings- og motivasjonsgrupper</a:t>
            </a:r>
            <a:endParaRPr lang="nb-NO" sz="1400" u="sng" kern="0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nb-NO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Personlig støtte som </a:t>
            </a:r>
            <a:r>
              <a:rPr lang="nb-NO" sz="1400" u="sng" kern="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likeperson</a:t>
            </a:r>
            <a:r>
              <a:rPr lang="nb-NO" sz="1400" u="sng" kern="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</a:t>
            </a:r>
            <a:endParaRPr lang="nb-NO" sz="1400" u="sng" kern="0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nb-NO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Samlinger og aktiviteter for både voksne </a:t>
            </a:r>
            <a:br>
              <a:rPr lang="nb-NO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b-NO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og barn, fra bowlingkvelder til større samlinger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nb-NO" sz="1400" kern="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189" lvl="1" indent="0">
              <a:spcBef>
                <a:spcPts val="0"/>
              </a:spcBef>
              <a:buNone/>
            </a:pPr>
            <a:endParaRPr lang="nb-NO" dirty="0"/>
          </a:p>
        </p:txBody>
      </p:sp>
      <p:pic>
        <p:nvPicPr>
          <p:cNvPr id="11" name="Bilde 10" descr="Et bilde som inneholder klær, person, utendørs, tre&#10;&#10;Automatisk generert beskrivelse">
            <a:extLst>
              <a:ext uri="{FF2B5EF4-FFF2-40B4-BE49-F238E27FC236}">
                <a16:creationId xmlns:a16="http://schemas.microsoft.com/office/drawing/2014/main" id="{F2486AD7-E1F4-FF15-F57B-3AEB53BDB5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918" y="639256"/>
            <a:ext cx="4525818" cy="3017212"/>
          </a:xfrm>
          <a:prstGeom prst="rect">
            <a:avLst/>
          </a:prstGeom>
        </p:spPr>
      </p:pic>
      <p:pic>
        <p:nvPicPr>
          <p:cNvPr id="13" name="Bilde 12" descr="Et bilde som inneholder sport, bowling, Bowlingutstyr, person&#10;&#10;Automatisk generert beskrivelse">
            <a:extLst>
              <a:ext uri="{FF2B5EF4-FFF2-40B4-BE49-F238E27FC236}">
                <a16:creationId xmlns:a16="http://schemas.microsoft.com/office/drawing/2014/main" id="{665E1D62-9EEA-D101-2271-884CE73A3F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 r="35604"/>
          <a:stretch/>
        </p:blipFill>
        <p:spPr>
          <a:xfrm>
            <a:off x="6603999" y="3767310"/>
            <a:ext cx="1810328" cy="2101567"/>
          </a:xfrm>
          <a:prstGeom prst="rect">
            <a:avLst/>
          </a:prstGeom>
        </p:spPr>
      </p:pic>
      <p:pic>
        <p:nvPicPr>
          <p:cNvPr id="14" name="Bilde 13" descr="Et bilde som inneholder klær, person, utendørs, tre&#10;&#10;Automatisk generert beskrivelse">
            <a:extLst>
              <a:ext uri="{FF2B5EF4-FFF2-40B4-BE49-F238E27FC236}">
                <a16:creationId xmlns:a16="http://schemas.microsoft.com/office/drawing/2014/main" id="{2537AD6E-7A0C-68D1-B9C9-943F3E0C96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0" t="16110" r="10195" b="6832"/>
          <a:stretch/>
        </p:blipFill>
        <p:spPr>
          <a:xfrm>
            <a:off x="8574657" y="3767310"/>
            <a:ext cx="3128079" cy="210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98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9AC0CA-FD86-048D-5F86-2745A594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2. Annen hjelp til å mestre livet med diabetes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1929B32-8E9B-EA72-7051-9219DA034E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4143" y="1545771"/>
            <a:ext cx="4452257" cy="1655762"/>
          </a:xfrm>
        </p:spPr>
        <p:txBody>
          <a:bodyPr/>
          <a:lstStyle/>
          <a:p>
            <a:r>
              <a:rPr lang="nb-NO" sz="1800" kern="0" dirty="0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Diabeteslinjen</a:t>
            </a:r>
            <a:r>
              <a:rPr lang="nb-NO" sz="1800" kern="0" dirty="0">
                <a:latin typeface="Calibri" panose="020F0502020204030204" pitchFamily="34" charset="0"/>
                <a:ea typeface="Calibri" panose="020F0502020204030204" pitchFamily="34" charset="0"/>
              </a:rPr>
              <a:t> – vår rådgivingslinje der du kan spørre om alt om diabetes på telefon, chat eller i nettskjema</a:t>
            </a:r>
          </a:p>
          <a:p>
            <a:r>
              <a:rPr lang="nb-NO" sz="1800" kern="0" dirty="0">
                <a:latin typeface="Calibri" panose="020F0502020204030204" pitchFamily="34" charset="0"/>
                <a:ea typeface="Calibri" panose="020F0502020204030204" pitchFamily="34" charset="0"/>
              </a:rPr>
              <a:t>Egen ungdomsorganisasjon, </a:t>
            </a:r>
            <a:r>
              <a:rPr lang="nb-NO" sz="1800" kern="0" dirty="0"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Ungdiabetes</a:t>
            </a:r>
            <a:endParaRPr lang="nb-NO" sz="1800" kern="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sz="1800" kern="0" dirty="0">
                <a:latin typeface="Calibri" panose="020F0502020204030204" pitchFamily="34" charset="0"/>
                <a:ea typeface="Calibri" panose="020F0502020204030204" pitchFamily="34" charset="0"/>
              </a:rPr>
              <a:t>Nasjonale arrangementer for unge, som </a:t>
            </a:r>
            <a:r>
              <a:rPr lang="nb-NO" sz="1800" kern="0" dirty="0"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sommerleir</a:t>
            </a:r>
            <a:r>
              <a:rPr lang="nb-NO" sz="1800" kern="0" dirty="0">
                <a:latin typeface="Calibri" panose="020F0502020204030204" pitchFamily="34" charset="0"/>
                <a:ea typeface="Calibri" panose="020F0502020204030204" pitchFamily="34" charset="0"/>
              </a:rPr>
              <a:t> og </a:t>
            </a:r>
            <a:r>
              <a:rPr lang="nb-NO" sz="1800" kern="0" dirty="0"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Diaweekend</a:t>
            </a:r>
            <a:r>
              <a:rPr lang="nb-NO" sz="1800" kern="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597333E-51D5-6FE9-C763-244C14766C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2420" y="1459345"/>
            <a:ext cx="3536676" cy="4715164"/>
          </a:xfrm>
          <a:prstGeom prst="rect">
            <a:avLst/>
          </a:prstGeom>
        </p:spPr>
      </p:pic>
      <p:pic>
        <p:nvPicPr>
          <p:cNvPr id="7" name="Bilde 6" descr="Et bilde som inneholder Menneskeansikt, person, hodetelefoner, klær&#10;&#10;Automatisk generert beskrivelse">
            <a:extLst>
              <a:ext uri="{FF2B5EF4-FFF2-40B4-BE49-F238E27FC236}">
                <a16:creationId xmlns:a16="http://schemas.microsoft.com/office/drawing/2014/main" id="{EB7CCEAA-2279-843C-FA16-9F06B746B7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074" y="3710193"/>
            <a:ext cx="3279351" cy="245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68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20E3D2-A55B-159B-71A5-5ED8CC9B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3" y="528414"/>
            <a:ext cx="10326846" cy="1017357"/>
          </a:xfrm>
        </p:spPr>
        <p:txBody>
          <a:bodyPr>
            <a:normAutofit fontScale="90000"/>
          </a:bodyPr>
          <a:lstStyle/>
          <a:p>
            <a:r>
              <a:rPr lang="nb-NO" sz="3600" dirty="0"/>
              <a:t>3. Innflytelse og påvirkningskraft i saker som er viktige for deg med diabetes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817AD09-7C09-D856-E68B-A3B1FDA958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4143" y="1773238"/>
            <a:ext cx="5579093" cy="1655762"/>
          </a:xfrm>
        </p:spPr>
        <p:txBody>
          <a:bodyPr/>
          <a:lstStyle/>
          <a:p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2023 rundet Diabetesforbundet 75 år – og gjennom disse årene er mye oppnådd. Viktige saker Diabetesforbundet har kjempet fram er for eksempel insulin, sprøyter og kanyler på refusjon, og retten til å ta sertifikatet og kjøre bil. </a:t>
            </a: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dag lever vi en tid der </a:t>
            </a:r>
            <a:r>
              <a:rPr lang="nb-NO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diabetesbehandlingen er under sterkt press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på grunn av eldrebølgen og innstramminger i helsebudsjetter. Da er Diabetesforbundet viktigere enn noen gang, og vi har en sterk stemme – både beslutningstakere og helsepersonell lytter til oss. 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921BF4D-68A9-1ED2-8871-F5E2A51E0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85" y="1773238"/>
            <a:ext cx="3781472" cy="371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2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79C952C5-0358-422B-9E4A-9BD4A14D8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4271" y="496591"/>
            <a:ext cx="6791865" cy="16557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</a:t>
            </a:r>
            <a:r>
              <a:rPr lang="nb-NO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møter politikere</a:t>
            </a:r>
            <a:r>
              <a:rPr lang="nb-N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og </a:t>
            </a:r>
            <a:r>
              <a:rPr lang="nb-NO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helsemyndigheter</a:t>
            </a:r>
            <a:endParaRPr lang="nb-NO" sz="24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</a:t>
            </a:r>
            <a:r>
              <a:rPr lang="nb-NO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samarbeider med andre organisasjoner</a:t>
            </a:r>
            <a:r>
              <a:rPr lang="nb-N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br>
              <a:rPr lang="nb-N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b-N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om viktige saker, som </a:t>
            </a:r>
            <a:r>
              <a:rPr lang="nb-NO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fothelse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</a:t>
            </a:r>
            <a:r>
              <a:rPr lang="nb-NO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gir innspill til nasjonalt statsbudsjettet</a:t>
            </a:r>
            <a:r>
              <a:rPr lang="nb-N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og </a:t>
            </a:r>
            <a:r>
              <a:rPr lang="nb-NO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Nasjonal diabetesplan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 stiller spørsmål om og deltar i debatter om</a:t>
            </a:r>
            <a:br>
              <a:rPr lang="nb-N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b-N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b-NO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7"/>
              </a:rPr>
              <a:t>CGM-innstramminger,  legemidler på blå resept</a:t>
            </a:r>
            <a:br>
              <a:rPr lang="nb-NO" sz="24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b-N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og </a:t>
            </a:r>
            <a:r>
              <a:rPr lang="nb-NO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8"/>
              </a:rPr>
              <a:t>tilgangen på </a:t>
            </a:r>
            <a:r>
              <a:rPr lang="nb-NO" sz="24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8"/>
              </a:rPr>
              <a:t>Ozempic</a:t>
            </a:r>
            <a:endParaRPr lang="nb-NO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</a:rPr>
              <a:t>Vi har et stort nettverk av kontakter innen fagmiljøet og er tilknyttet en 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rekke erfarne fagpersoner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Vi bidrar til forskning på diabetes og til opplæring av helsepersonell. </a:t>
            </a:r>
          </a:p>
        </p:txBody>
      </p:sp>
      <p:pic>
        <p:nvPicPr>
          <p:cNvPr id="9" name="Bilde 8" descr="Et bilde som inneholder klær, Menneskeansikt, person, smil&#10;&#10;Automatisk generert beskrivelse">
            <a:extLst>
              <a:ext uri="{FF2B5EF4-FFF2-40B4-BE49-F238E27FC236}">
                <a16:creationId xmlns:a16="http://schemas.microsoft.com/office/drawing/2014/main" id="{809AB070-0EA3-B677-A69C-107D78589FC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7" t="9697" r="10505" b="15690"/>
          <a:stretch/>
        </p:blipFill>
        <p:spPr>
          <a:xfrm>
            <a:off x="8096865" y="496591"/>
            <a:ext cx="3504007" cy="254923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30DCF7F-E696-216E-6810-8E40831E14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4" b="5834"/>
          <a:stretch/>
        </p:blipFill>
        <p:spPr>
          <a:xfrm>
            <a:off x="8096865" y="2272896"/>
            <a:ext cx="3504007" cy="2549237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1718CEE-55E5-4CA9-DAC1-2C2639DDADC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0" t="35197" r="10931" b="28215"/>
          <a:stretch/>
        </p:blipFill>
        <p:spPr>
          <a:xfrm>
            <a:off x="8096865" y="4036290"/>
            <a:ext cx="3504007" cy="207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43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E7E0FA3-871A-FD40-1C8E-9F7C53FAB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5. Råd og informasjon om diabetes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15540B46-12E1-E22E-2691-332953639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4143" y="1545771"/>
            <a:ext cx="5061857" cy="1655762"/>
          </a:xfrm>
        </p:spPr>
        <p:txBody>
          <a:bodyPr/>
          <a:lstStyle/>
          <a:p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Bladet Diabetes fire ganger i året</a:t>
            </a:r>
          </a:p>
          <a:p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Aktuelle saker og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faktaartikler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på diabetes.no, </a:t>
            </a:r>
            <a:r>
              <a:rPr lang="nb-NO" sz="2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nettkurs</a:t>
            </a: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b-NO" sz="2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oppskrifter</a:t>
            </a: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og </a:t>
            </a:r>
            <a:r>
              <a:rPr lang="nb-NO" sz="2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aktivitetsråd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Daglige oppdateringer med råd, nyheter, inspirasjon og video </a:t>
            </a: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på </a:t>
            </a:r>
            <a:r>
              <a:rPr lang="nb-NO" sz="2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Facebook</a:t>
            </a: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b-NO" sz="2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Instagram</a:t>
            </a: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nb-NO" sz="2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YouTube</a:t>
            </a:r>
            <a:r>
              <a:rPr lang="nb-NO" sz="2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. </a:t>
            </a:r>
            <a:endParaRPr lang="nb-NO" sz="20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2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8"/>
              </a:rPr>
              <a:t>Webinarer</a:t>
            </a: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om temaer som kosthold, legemidler og psykisk helse.</a:t>
            </a:r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Bilde 2" descr="Et bilde som inneholder tekst, Menneskeansikt, person, klær&#10;&#10;Automatisk generert beskrivelse">
            <a:extLst>
              <a:ext uri="{FF2B5EF4-FFF2-40B4-BE49-F238E27FC236}">
                <a16:creationId xmlns:a16="http://schemas.microsoft.com/office/drawing/2014/main" id="{476B5424-AEEE-8038-6354-DEDE4BD658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908" y="1401251"/>
            <a:ext cx="2082801" cy="294369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0ACBB38-0681-B154-F721-DB4D2BA9310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45" t="10513" r="2402" b="6374"/>
          <a:stretch/>
        </p:blipFill>
        <p:spPr>
          <a:xfrm>
            <a:off x="6885156" y="4461164"/>
            <a:ext cx="4826553" cy="178261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6F2F8E4-B808-2B27-68DF-7E8792AC8B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0806" y="1401251"/>
            <a:ext cx="2622144" cy="294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81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definert 1">
      <a:dk1>
        <a:sysClr val="windowText" lastClr="000000"/>
      </a:dk1>
      <a:lt1>
        <a:sysClr val="window" lastClr="FFFFFF"/>
      </a:lt1>
      <a:dk2>
        <a:srgbClr val="393092"/>
      </a:dk2>
      <a:lt2>
        <a:srgbClr val="D4EFEE"/>
      </a:lt2>
      <a:accent1>
        <a:srgbClr val="006858"/>
      </a:accent1>
      <a:accent2>
        <a:srgbClr val="FDB924"/>
      </a:accent2>
      <a:accent3>
        <a:srgbClr val="E1134F"/>
      </a:accent3>
      <a:accent4>
        <a:srgbClr val="FFFCED"/>
      </a:accent4>
      <a:accent5>
        <a:srgbClr val="74CBC8"/>
      </a:accent5>
      <a:accent6>
        <a:srgbClr val="0095A4"/>
      </a:accent6>
      <a:hlink>
        <a:srgbClr val="0095A4"/>
      </a:hlink>
      <a:folHlink>
        <a:srgbClr val="74CB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abetesforbundet_ppt_mal" id="{8F6520B2-800C-4AFE-9E54-9950DED4832E}" vid="{79FEAC25-6A3D-472D-9998-84939FE0549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f8b8504-3172-4a02-b6f9-22a2b765b902">
      <Terms xmlns="http://schemas.microsoft.com/office/infopath/2007/PartnerControls"/>
    </lcf76f155ced4ddcb4097134ff3c332f>
    <TaxCatchAll xmlns="f20c51b3-f4df-4776-b683-56aa69fe583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228672EA09E6F4FA286118C14E0FE59" ma:contentTypeVersion="19" ma:contentTypeDescription="Opprett et nytt dokument." ma:contentTypeScope="" ma:versionID="8fa54cdc1f9e3f4a75e7a9e18d983cbb">
  <xsd:schema xmlns:xsd="http://www.w3.org/2001/XMLSchema" xmlns:xs="http://www.w3.org/2001/XMLSchema" xmlns:p="http://schemas.microsoft.com/office/2006/metadata/properties" xmlns:ns2="4f8b8504-3172-4a02-b6f9-22a2b765b902" xmlns:ns3="f20c51b3-f4df-4776-b683-56aa69fe5838" targetNamespace="http://schemas.microsoft.com/office/2006/metadata/properties" ma:root="true" ma:fieldsID="ea0eeb1ff83133f3635bd28899110601" ns2:_="" ns3:_="">
    <xsd:import namespace="4f8b8504-3172-4a02-b6f9-22a2b765b902"/>
    <xsd:import namespace="f20c51b3-f4df-4776-b683-56aa69fe583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8b8504-3172-4a02-b6f9-22a2b765b9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17" nillable="true" ma:displayName="Location" ma:hidden="true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20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615e0f9-b6b4-4411-aa4b-ae5fbbc326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0c51b3-f4df-4776-b683-56aa69fe583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hidden="true" ma:internalName="SharedWithDetails" ma:readOnly="true">
      <xsd:simpleType>
        <xsd:restriction base="dms:Note"/>
      </xsd:simpleType>
    </xsd:element>
    <xsd:element name="TaxCatchAll" ma:index="23" nillable="true" ma:displayName="Taxonomy Catch All Column" ma:hidden="true" ma:list="{bc7f4c5c-6848-44c9-ae0b-ca65b58bef05}" ma:internalName="TaxCatchAll" ma:readOnly="false" ma:showField="CatchAllData" ma:web="f20c51b3-f4df-4776-b683-56aa69fe58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Innholdstype"/>
        <xsd:element ref="dc:title" minOccurs="0" maxOccurs="1" ma:index="1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B7C6BF-B989-4E69-945B-E2F0E50B8E08}">
  <ds:schemaRefs>
    <ds:schemaRef ds:uri="http://schemas.microsoft.com/office/infopath/2007/PartnerControls"/>
    <ds:schemaRef ds:uri="http://schemas.openxmlformats.org/package/2006/metadata/core-properties"/>
    <ds:schemaRef ds:uri="f20c51b3-f4df-4776-b683-56aa69fe5838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4f8b8504-3172-4a02-b6f9-22a2b765b902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39E04B8-5961-407D-B71A-FF525948C1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A1C682-60D8-449A-AE14-913FB09B71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8b8504-3172-4a02-b6f9-22a2b765b902"/>
    <ds:schemaRef ds:uri="f20c51b3-f4df-4776-b683-56aa69fe58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Diabetesforbundet_ppt_mal</Template>
  <TotalTime>2759</TotalTime>
  <Words>355</Words>
  <Application>Microsoft Office PowerPoint</Application>
  <PresentationFormat>Widescreen</PresentationFormat>
  <Paragraphs>28</Paragraphs>
  <Slides>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0" baseType="lpstr">
      <vt:lpstr>Arial</vt:lpstr>
      <vt:lpstr>Calibri</vt:lpstr>
      <vt:lpstr>Wingdings</vt:lpstr>
      <vt:lpstr>Office-tema</vt:lpstr>
      <vt:lpstr>Medlemsverving</vt:lpstr>
      <vt:lpstr>1. Lokale arrangementer og et lokalt støtteapparat</vt:lpstr>
      <vt:lpstr>2. Annen hjelp til å mestre livet med diabetes</vt:lpstr>
      <vt:lpstr>3. Innflytelse og påvirkningskraft i saker som er viktige for deg med diabetes</vt:lpstr>
      <vt:lpstr>PowerPoint-presentasjon</vt:lpstr>
      <vt:lpstr>5. Råd og informasjon om diabetes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Medlemsverving</dc:title>
  <dc:creator>Ingvild Eilertsen</dc:creator>
  <cp:lastModifiedBy>Ingvild Eilertsen</cp:lastModifiedBy>
  <cp:revision>2</cp:revision>
  <dcterms:created xsi:type="dcterms:W3CDTF">2025-02-03T11:20:33Z</dcterms:created>
  <dcterms:modified xsi:type="dcterms:W3CDTF">2025-02-05T09:20:05Z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0x0101005228672EA09E6F4FA286118C14E0FE59</vt:lpwstr>
  </property>
  <property fmtid="{D5CDD505-2E9C-101B-9397-08002B2CF9AE}" pid="3" name="MediaServiceImageTags">
    <vt:lpwstr/>
  </property>
</Properties>
</file>