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8F00"/>
    <a:srgbClr val="9D9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5" autoAdjust="0"/>
    <p:restoredTop sz="94675" autoAdjust="0"/>
  </p:normalViewPr>
  <p:slideViewPr>
    <p:cSldViewPr snapToGrid="0" snapToObjects="1">
      <p:cViewPr varScale="1">
        <p:scale>
          <a:sx n="70" d="100"/>
          <a:sy n="70" d="100"/>
        </p:scale>
        <p:origin x="-14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59D794-A29A-453A-B2FF-0622E7A5B64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0569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sid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"/>
            <a:ext cx="9140825" cy="6854825"/>
          </a:xfrm>
          <a:prstGeom prst="rect">
            <a:avLst/>
          </a:prstGeom>
          <a:noFill/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5338" y="2479675"/>
            <a:ext cx="6478587" cy="427038"/>
          </a:xfrm>
        </p:spPr>
        <p:txBody>
          <a:bodyPr/>
          <a:lstStyle>
            <a:lvl1pPr>
              <a:defRPr sz="3200">
                <a:solidFill>
                  <a:schemeClr val="accent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innholdss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87613"/>
            <a:ext cx="7772400" cy="454025"/>
          </a:xfrm>
        </p:spPr>
        <p:txBody>
          <a:bodyPr/>
          <a:lstStyle>
            <a:lvl1pPr algn="ctr">
              <a:defRPr>
                <a:solidFill>
                  <a:srgbClr val="7C8F00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59113"/>
            <a:ext cx="6400800" cy="258762"/>
          </a:xfrm>
        </p:spPr>
        <p:txBody>
          <a:bodyPr>
            <a:spAutoFit/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286750" y="6215063"/>
            <a:ext cx="568325" cy="476250"/>
          </a:xfrm>
        </p:spPr>
        <p:txBody>
          <a:bodyPr/>
          <a:lstStyle>
            <a:lvl1pPr>
              <a:defRPr/>
            </a:lvl1pPr>
          </a:lstStyle>
          <a:p>
            <a:fld id="{16E8E463-9E2B-4DB0-AAF9-AF4F5C557E1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2BCFC-8CF3-4CDB-9E19-88A6D2383BE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854200"/>
            <a:ext cx="3960812" cy="40560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54200"/>
            <a:ext cx="3962400" cy="4056063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316214-04DE-4EA5-8603-F02377052F61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188" y="1773237"/>
            <a:ext cx="3886200" cy="401637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188" y="2174875"/>
            <a:ext cx="3886200" cy="3951288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3237"/>
            <a:ext cx="4041775" cy="401637"/>
          </a:xfrm>
        </p:spPr>
        <p:txBody>
          <a:bodyPr anchor="t" anchorCtr="0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CAA718-C3A0-4E9C-91E0-0002947B4015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11188" y="1281113"/>
            <a:ext cx="8077200" cy="4921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21200" y="889200"/>
            <a:ext cx="8308800" cy="5083200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281113"/>
            <a:ext cx="7978176" cy="4921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1A37A6-1426-4037-BD3D-9F1E8E05C26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4590000" y="889200"/>
            <a:ext cx="4140000" cy="5083200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281113"/>
            <a:ext cx="3833397" cy="4921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9" y="1854200"/>
            <a:ext cx="3833396" cy="40560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2BCFC-8CF3-4CDB-9E19-88A6D2383BE3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DC3D94-7C22-40BA-9AB7-F31D87CFA63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79489"/>
            <a:ext cx="5486400" cy="39480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36E76C-5228-4FBA-8D1C-9DEC5D182CB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innholdssid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281113"/>
            <a:ext cx="80772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</a:t>
            </a: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1188" y="6216650"/>
            <a:ext cx="7615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solidFill>
                  <a:schemeClr val="accent2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9925" y="6216650"/>
            <a:ext cx="5683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solidFill>
                  <a:schemeClr val="bg1"/>
                </a:solidFill>
              </a:defRPr>
            </a:lvl1pPr>
          </a:lstStyle>
          <a:p>
            <a:fld id="{8E837AAB-C0A7-4905-9259-39A370DD3952}" type="slidenum">
              <a:rPr lang="nb-NO"/>
              <a:pPr/>
              <a:t>‹#›</a:t>
            </a:fld>
            <a:endParaRPr lang="nb-NO"/>
          </a:p>
        </p:txBody>
      </p:sp>
      <p:sp>
        <p:nvSpPr>
          <p:cNvPr id="616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854200"/>
            <a:ext cx="8075612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1" r:id="rId2"/>
    <p:sldLayoutId id="2147483662" r:id="rId3"/>
    <p:sldLayoutId id="2147483664" r:id="rId4"/>
    <p:sldLayoutId id="2147483665" r:id="rId5"/>
    <p:sldLayoutId id="2147483666" r:id="rId6"/>
    <p:sldLayoutId id="2147483673" r:id="rId7"/>
    <p:sldLayoutId id="2147483667" r:id="rId8"/>
    <p:sldLayoutId id="2147483669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C8F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9275" indent="-196850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92188" indent="-184150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347788" indent="-171450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7033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1605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6177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0749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532188" indent="-173038" algn="l" rtl="0" eaLnBrk="1" fontAlgn="base" hangingPunct="1">
        <a:spcBef>
          <a:spcPct val="20000"/>
        </a:spcBef>
        <a:spcAft>
          <a:spcPct val="0"/>
        </a:spcAft>
        <a:buClr>
          <a:srgbClr val="7C8F00"/>
        </a:buClr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5338" y="2479675"/>
            <a:ext cx="7707217" cy="4270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nb-NO" sz="2400" dirty="0" smtClean="0"/>
              <a:t>NCEP/ATP III, USA (2005)</a:t>
            </a:r>
            <a:r>
              <a:rPr lang="nb-NO" sz="2400"/>
              <a:t/>
            </a:r>
            <a:br>
              <a:rPr lang="nb-NO" sz="2400"/>
            </a:br>
            <a:r>
              <a:rPr lang="nb-NO" sz="2400" smtClean="0"/>
              <a:t/>
            </a:r>
            <a:br>
              <a:rPr lang="nb-NO" sz="2400" smtClean="0"/>
            </a:br>
            <a:r>
              <a:rPr lang="nb-NO" sz="1200" b="1" smtClean="0">
                <a:solidFill>
                  <a:schemeClr val="tx1"/>
                </a:solidFill>
                <a:latin typeface="+mn-lt"/>
              </a:rPr>
              <a:t>Minst </a:t>
            </a:r>
            <a:r>
              <a:rPr lang="nb-NO" sz="1200" b="1" dirty="0">
                <a:solidFill>
                  <a:schemeClr val="tx1"/>
                </a:solidFill>
                <a:latin typeface="+mn-lt"/>
              </a:rPr>
              <a:t>3 av 5 kriterier</a:t>
            </a:r>
            <a:r>
              <a:rPr lang="nb-NO" sz="1200" b="1" dirty="0" smtClean="0">
                <a:solidFill>
                  <a:schemeClr val="tx1"/>
                </a:solidFill>
                <a:latin typeface="+mn-lt"/>
              </a:rPr>
              <a:t>: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/>
            </a:r>
            <a:br>
              <a:rPr lang="nb-NO" sz="1200" dirty="0">
                <a:solidFill>
                  <a:schemeClr val="tx1"/>
                </a:solidFill>
                <a:latin typeface="+mn-lt"/>
              </a:rPr>
            </a:b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1. Midjemål over 102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cm 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for menn eller 88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cm 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for kvinner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/>
            </a:r>
            <a:br>
              <a:rPr lang="nb-NO" sz="1200" dirty="0">
                <a:solidFill>
                  <a:schemeClr val="tx1"/>
                </a:solidFill>
                <a:latin typeface="+mn-lt"/>
              </a:rPr>
            </a:b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2.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200" dirty="0" err="1" smtClean="0">
                <a:solidFill>
                  <a:schemeClr val="tx1"/>
                </a:solidFill>
                <a:latin typeface="+mn-lt"/>
              </a:rPr>
              <a:t>Triglyserider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  over1,7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mmol/l eller behandling for forhøyede TG</a:t>
            </a:r>
            <a:br>
              <a:rPr lang="nb-NO" sz="1200" dirty="0">
                <a:solidFill>
                  <a:schemeClr val="tx1"/>
                </a:solidFill>
                <a:latin typeface="+mn-lt"/>
              </a:rPr>
            </a:b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3. HDL-kolesterol under 1,29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mmol/l 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hos kvinner og under 1,03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mmol/l 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hos menn, 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eller behandling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for lav HDL</a:t>
            </a:r>
            <a:br>
              <a:rPr lang="nb-NO" sz="1200" dirty="0">
                <a:solidFill>
                  <a:schemeClr val="tx1"/>
                </a:solidFill>
                <a:latin typeface="+mn-lt"/>
              </a:rPr>
            </a:b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4. Blodtrykk over 130/85 eller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behandling 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for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diagnostisert hypertensjon</a:t>
            </a:r>
            <a:br>
              <a:rPr lang="nb-NO" sz="1200" dirty="0">
                <a:solidFill>
                  <a:schemeClr val="tx1"/>
                </a:solidFill>
                <a:latin typeface="+mn-lt"/>
              </a:rPr>
            </a:b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5. Fastende blodsukker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 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over 5,6 </a:t>
            </a:r>
            <a:r>
              <a:rPr lang="nb-NO" sz="1200" dirty="0">
                <a:solidFill>
                  <a:schemeClr val="tx1"/>
                </a:solidFill>
                <a:latin typeface="+mn-lt"/>
              </a:rPr>
              <a:t>mmol/l eller behandling for f</a:t>
            </a:r>
            <a:r>
              <a:rPr lang="nb-NO" sz="1200" dirty="0" smtClean="0">
                <a:solidFill>
                  <a:schemeClr val="tx1"/>
                </a:solidFill>
                <a:latin typeface="+mn-lt"/>
              </a:rPr>
              <a:t>orhøyet blodsukker</a:t>
            </a:r>
            <a:endParaRPr lang="nb-NO" sz="12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sjonsmal">
  <a:themeElements>
    <a:clrScheme name="diabetesforbundet 1">
      <a:dk1>
        <a:srgbClr val="000000"/>
      </a:dk1>
      <a:lt1>
        <a:srgbClr val="FFFFFF"/>
      </a:lt1>
      <a:dk2>
        <a:srgbClr val="9D9BCB"/>
      </a:dk2>
      <a:lt2>
        <a:srgbClr val="FFFFFF"/>
      </a:lt2>
      <a:accent1>
        <a:srgbClr val="341C86"/>
      </a:accent1>
      <a:accent2>
        <a:srgbClr val="9D9BCB"/>
      </a:accent2>
      <a:accent3>
        <a:srgbClr val="7C8E00"/>
      </a:accent3>
      <a:accent4>
        <a:srgbClr val="C1BF00"/>
      </a:accent4>
      <a:accent5>
        <a:srgbClr val="F9B800"/>
      </a:accent5>
      <a:accent6>
        <a:srgbClr val="82CAC7"/>
      </a:accent6>
      <a:hlink>
        <a:srgbClr val="82CAC7"/>
      </a:hlink>
      <a:folHlink>
        <a:srgbClr val="DF0044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</Template>
  <TotalTime>18</TotalTime>
  <Words>7</Words>
  <Application>Microsoft Office PowerPoint</Application>
  <PresentationFormat>Skjermfremvisning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Presentasjonsmal</vt:lpstr>
      <vt:lpstr>NCEP/ATP III, USA (2005)  Minst 3 av 5 kriterier: 1. Midjemål over 102 cm for menn eller 88 cm for kvinner 2. Triglyserider  over1,7 mmol/l eller behandling for forhøyede TG 3. HDL-kolesterol under 1,29 mmol/l hos kvinner og under 1,03 mmol/l hos menn, eller behandling for lav HDL 4. Blodtrykk over 130/85 eller behandling for diagnostisert hypertensjon 5. Fastende blodsukker  over 5,6 mmol/l eller behandling for forhøyet blodsukker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NCEP/ATP III, USA (2005)  Minst 3 av 5 kriterier:  1. Midjemål ≥ 102 cm (mann), ≥ 88 cm (kvinne) 2. Triglyserider (TG) ≥ 1,7 mmol/l eller behandling for forhøyede TG 3. HDL-kolesterol &lt; 1,29 mmol/l (kvinne) &lt; 1,03 mmol/l (mann) eller behandling for lav HDL 4. Blodtrykk over 130/85 eller behandling for diagnostisert hypertensjon 5. Fastende glukose  &gt; 5,6 mmol/l eller behandling for  forhøyet blodglukos</dc:title>
  <dc:creator>Nina Rye</dc:creator>
  <dc:description>Dev by addpoint.no</dc:description>
  <cp:lastModifiedBy>Nina Rye</cp:lastModifiedBy>
  <cp:revision>5</cp:revision>
  <dcterms:created xsi:type="dcterms:W3CDTF">2014-05-21T12:58:58Z</dcterms:created>
  <dcterms:modified xsi:type="dcterms:W3CDTF">2014-05-21T15:04:53Z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</Properties>
</file>