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8F00"/>
    <a:srgbClr val="9D9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5" autoAdjust="0"/>
    <p:restoredTop sz="94675" autoAdjust="0"/>
  </p:normalViewPr>
  <p:slideViewPr>
    <p:cSldViewPr snapToGrid="0" snapToObjects="1">
      <p:cViewPr>
        <p:scale>
          <a:sx n="77" d="100"/>
          <a:sy n="77" d="100"/>
        </p:scale>
        <p:origin x="-11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59D794-A29A-453A-B2FF-0622E7A5B64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0569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sid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5"/>
            <a:ext cx="9140825" cy="6854825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5338" y="2479675"/>
            <a:ext cx="6478587" cy="427038"/>
          </a:xfrm>
        </p:spPr>
        <p:txBody>
          <a:bodyPr/>
          <a:lstStyle>
            <a:lvl1pPr>
              <a:defRPr sz="3200">
                <a:solidFill>
                  <a:schemeClr val="accent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innholdssi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87613"/>
            <a:ext cx="7772400" cy="454025"/>
          </a:xfrm>
        </p:spPr>
        <p:txBody>
          <a:bodyPr/>
          <a:lstStyle>
            <a:lvl1pPr algn="ctr">
              <a:defRPr>
                <a:solidFill>
                  <a:srgbClr val="7C8F0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59113"/>
            <a:ext cx="6400800" cy="258762"/>
          </a:xfrm>
        </p:spPr>
        <p:txBody>
          <a:bodyPr>
            <a:sp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286750" y="6215063"/>
            <a:ext cx="568325" cy="476250"/>
          </a:xfrm>
        </p:spPr>
        <p:txBody>
          <a:bodyPr/>
          <a:lstStyle>
            <a:lvl1pPr>
              <a:defRPr/>
            </a:lvl1pPr>
          </a:lstStyle>
          <a:p>
            <a:fld id="{16E8E463-9E2B-4DB0-AAF9-AF4F5C557E11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2BCFC-8CF3-4CDB-9E19-88A6D2383BE3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854200"/>
            <a:ext cx="3960812" cy="40560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54200"/>
            <a:ext cx="3962400" cy="40560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316214-04DE-4EA5-8603-F02377052F61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1773237"/>
            <a:ext cx="3886200" cy="401637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188" y="2174875"/>
            <a:ext cx="3886200" cy="3951288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3237"/>
            <a:ext cx="4041775" cy="401637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CAA718-C3A0-4E9C-91E0-0002947B4015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11188" y="1281113"/>
            <a:ext cx="8077200" cy="4921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21200" y="889200"/>
            <a:ext cx="8308800" cy="5083200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281113"/>
            <a:ext cx="7978176" cy="4921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1A37A6-1426-4037-BD3D-9F1E8E05C26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590000" y="889200"/>
            <a:ext cx="4140000" cy="5083200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281113"/>
            <a:ext cx="3833397" cy="4921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9" y="1854200"/>
            <a:ext cx="3833396" cy="40560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2BCFC-8CF3-4CDB-9E19-88A6D2383BE3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DC3D94-7C22-40BA-9AB7-F31D87CFA63F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79489"/>
            <a:ext cx="5486400" cy="39480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36E76C-5228-4FBA-8D1C-9DEC5D182CB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 descr="innholdsside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281113"/>
            <a:ext cx="80772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tittelstil</a:t>
            </a: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188" y="6216650"/>
            <a:ext cx="7615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solidFill>
                  <a:schemeClr val="accent2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9925" y="6216650"/>
            <a:ext cx="5683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fld id="{8E837AAB-C0A7-4905-9259-39A370DD3952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16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854200"/>
            <a:ext cx="8075612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51" r:id="rId2"/>
    <p:sldLayoutId id="2147483662" r:id="rId3"/>
    <p:sldLayoutId id="2147483664" r:id="rId4"/>
    <p:sldLayoutId id="2147483665" r:id="rId5"/>
    <p:sldLayoutId id="2147483666" r:id="rId6"/>
    <p:sldLayoutId id="2147483673" r:id="rId7"/>
    <p:sldLayoutId id="2147483667" r:id="rId8"/>
    <p:sldLayoutId id="2147483669" r:id="rId9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C8F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9275" indent="-196850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92188" indent="-184150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347788" indent="-171450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703388" indent="-173038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160588" indent="-173038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617788" indent="-173038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074988" indent="-173038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532188" indent="-173038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sz="2400" dirty="0" smtClean="0"/>
              <a:t>WHO (Verdens helseorganisasjon (1999)</a:t>
            </a:r>
            <a:r>
              <a:rPr lang="nb-NO" sz="2400" dirty="0"/>
              <a:t/>
            </a:r>
            <a:br>
              <a:rPr lang="nb-NO" sz="2400" dirty="0"/>
            </a:br>
            <a:r>
              <a:rPr lang="nb-NO" sz="2400" dirty="0"/>
              <a:t/>
            </a:r>
            <a:br>
              <a:rPr lang="nb-NO" sz="2400" dirty="0"/>
            </a:br>
            <a:r>
              <a:rPr lang="nb-NO" sz="1300" b="1" dirty="0">
                <a:solidFill>
                  <a:schemeClr val="tx1"/>
                </a:solidFill>
                <a:latin typeface="+mn-lt"/>
              </a:rPr>
              <a:t>Insulinresistens, nedsatt glukosetoleranse </a:t>
            </a:r>
            <a:r>
              <a:rPr lang="nb-NO" sz="1300" b="1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nb-NO" sz="1300" b="1" dirty="0">
                <a:solidFill>
                  <a:schemeClr val="tx1"/>
                </a:solidFill>
                <a:latin typeface="+mn-lt"/>
              </a:rPr>
              <a:t>IGT) </a:t>
            </a:r>
            <a:r>
              <a:rPr lang="nb-NO" sz="1300" b="1" dirty="0" smtClean="0">
                <a:solidFill>
                  <a:schemeClr val="tx1"/>
                </a:solidFill>
                <a:latin typeface="+mn-lt"/>
              </a:rPr>
              <a:t>eller diabetes type 2 – og </a:t>
            </a:r>
            <a:r>
              <a:rPr lang="nb-NO" sz="1300" b="1" dirty="0">
                <a:solidFill>
                  <a:schemeClr val="tx1"/>
                </a:solidFill>
                <a:latin typeface="+mn-lt"/>
              </a:rPr>
              <a:t>minst to av </a:t>
            </a:r>
            <a:r>
              <a:rPr lang="nb-NO" sz="1300" b="1" dirty="0" smtClean="0">
                <a:solidFill>
                  <a:schemeClr val="tx1"/>
                </a:solidFill>
                <a:latin typeface="+mn-lt"/>
              </a:rPr>
              <a:t>følgende </a:t>
            </a:r>
            <a:r>
              <a:rPr lang="nb-NO" sz="1300" b="1" dirty="0">
                <a:solidFill>
                  <a:schemeClr val="tx1"/>
                </a:solidFill>
                <a:latin typeface="+mn-lt"/>
              </a:rPr>
              <a:t>kriterier</a:t>
            </a:r>
            <a:r>
              <a:rPr lang="nb-NO" sz="1300" b="1" dirty="0" smtClean="0">
                <a:solidFill>
                  <a:schemeClr val="tx1"/>
                </a:solidFill>
                <a:latin typeface="+mn-lt"/>
              </a:rPr>
              <a:t>: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nb-NO" sz="1300" dirty="0" smtClean="0">
                <a:solidFill>
                  <a:schemeClr val="tx1"/>
                </a:solidFill>
                <a:latin typeface="+mn-lt"/>
              </a:rPr>
            </a:br>
            <a:r>
              <a:rPr lang="nb-NO" sz="1300" dirty="0">
                <a:solidFill>
                  <a:schemeClr val="tx1"/>
                </a:solidFill>
                <a:latin typeface="+mn-lt"/>
              </a:rPr>
              <a:t/>
            </a:r>
            <a:br>
              <a:rPr lang="nb-NO" sz="1300" dirty="0">
                <a:solidFill>
                  <a:schemeClr val="tx1"/>
                </a:solidFill>
                <a:latin typeface="+mn-lt"/>
              </a:rPr>
            </a:b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1. Blodtrykk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over 140/90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.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/>
            </a:r>
            <a:br>
              <a:rPr lang="nb-NO" sz="1300" dirty="0">
                <a:solidFill>
                  <a:schemeClr val="tx1"/>
                </a:solidFill>
                <a:latin typeface="+mn-lt"/>
              </a:rPr>
            </a:b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2. </a:t>
            </a:r>
            <a:r>
              <a:rPr lang="nb-NO" sz="1300" dirty="0" err="1" smtClean="0">
                <a:solidFill>
                  <a:schemeClr val="tx1"/>
                </a:solidFill>
                <a:latin typeface="+mn-lt"/>
              </a:rPr>
              <a:t>Triglyserider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over 1,7 </a:t>
            </a:r>
            <a:r>
              <a:rPr lang="nb-NO" sz="1300" dirty="0" err="1">
                <a:solidFill>
                  <a:schemeClr val="tx1"/>
                </a:solidFill>
                <a:latin typeface="+mn-lt"/>
              </a:rPr>
              <a:t>mmol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/l , eller ”det gode”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HDL-kolesterolet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under 0,9 hos menn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 </a:t>
            </a:r>
            <a:br>
              <a:rPr lang="nb-NO" sz="1300" dirty="0" smtClean="0">
                <a:solidFill>
                  <a:schemeClr val="tx1"/>
                </a:solidFill>
                <a:latin typeface="+mn-lt"/>
              </a:rPr>
            </a:br>
            <a:r>
              <a:rPr lang="nb-NO" sz="1300" dirty="0">
                <a:solidFill>
                  <a:schemeClr val="tx1"/>
                </a:solidFill>
                <a:latin typeface="+mn-lt"/>
              </a:rPr>
              <a:t>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   og under </a:t>
            </a:r>
            <a:r>
              <a:rPr lang="nb-NO" sz="1300" dirty="0" smtClean="0">
                <a:solidFill>
                  <a:schemeClr val="tx1"/>
                </a:solidFill>
              </a:rPr>
              <a:t>1,0 </a:t>
            </a:r>
            <a:r>
              <a:rPr lang="nb-NO" sz="1300" dirty="0">
                <a:solidFill>
                  <a:schemeClr val="tx1"/>
                </a:solidFill>
              </a:rPr>
              <a:t>hos kvinner.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/>
            </a:r>
            <a:br>
              <a:rPr lang="nb-NO" sz="1300" dirty="0">
                <a:solidFill>
                  <a:schemeClr val="tx1"/>
                </a:solidFill>
                <a:latin typeface="+mn-lt"/>
              </a:rPr>
            </a:b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3. KMI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(kroppsmasseindeks) over 30, eller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midje/hofte-ratio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over 0,9 for menn og 0,85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for </a:t>
            </a:r>
            <a:br>
              <a:rPr lang="nb-NO" sz="1300" dirty="0" smtClean="0">
                <a:solidFill>
                  <a:schemeClr val="tx1"/>
                </a:solidFill>
                <a:latin typeface="+mn-lt"/>
              </a:rPr>
            </a:br>
            <a:r>
              <a:rPr lang="nb-NO" sz="1300" dirty="0">
                <a:solidFill>
                  <a:schemeClr val="tx1"/>
                </a:solidFill>
                <a:latin typeface="+mn-lt"/>
              </a:rPr>
              <a:t>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   kvinner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. Ratioen er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nb-NO" sz="1300" dirty="0" err="1" smtClean="0">
                <a:solidFill>
                  <a:schemeClr val="tx1"/>
                </a:solidFill>
                <a:latin typeface="+mn-lt"/>
              </a:rPr>
              <a:t>forholdstalletmellom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midjemålet og hoftemålet.</a:t>
            </a:r>
            <a:br>
              <a:rPr lang="nb-NO" sz="1300" dirty="0">
                <a:solidFill>
                  <a:schemeClr val="tx1"/>
                </a:solidFill>
                <a:latin typeface="+mn-lt"/>
              </a:rPr>
            </a:b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4. Mikroalbuminuri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(utskillelse av små mengder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albumin/protein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i urinen): over 20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mg/min</a:t>
            </a:r>
            <a:br>
              <a:rPr lang="nb-NO" sz="1300" dirty="0" smtClean="0">
                <a:solidFill>
                  <a:schemeClr val="tx1"/>
                </a:solidFill>
                <a:latin typeface="+mn-lt"/>
              </a:rPr>
            </a:br>
            <a:r>
              <a:rPr lang="nb-NO" sz="1300" dirty="0">
                <a:solidFill>
                  <a:schemeClr val="tx1"/>
                </a:solidFill>
                <a:latin typeface="+mn-lt"/>
              </a:rPr>
              <a:t>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  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i </a:t>
            </a:r>
            <a:r>
              <a:rPr lang="nb-NO" sz="1300" dirty="0" err="1" smtClean="0">
                <a:solidFill>
                  <a:schemeClr val="tx1"/>
                </a:solidFill>
                <a:latin typeface="+mn-lt"/>
              </a:rPr>
              <a:t>natturin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eller albumin/</a:t>
            </a:r>
            <a:r>
              <a:rPr lang="nb-NO" sz="1300" dirty="0" err="1">
                <a:solidFill>
                  <a:schemeClr val="tx1"/>
                </a:solidFill>
                <a:latin typeface="+mn-lt"/>
              </a:rPr>
              <a:t>kreatinin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-ratio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tilfeldig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urin over 1,8 mg/</a:t>
            </a:r>
            <a:r>
              <a:rPr lang="nb-NO" sz="1300" dirty="0" err="1">
                <a:solidFill>
                  <a:schemeClr val="tx1"/>
                </a:solidFill>
                <a:latin typeface="+mn-lt"/>
              </a:rPr>
              <a:t>mmol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 hos menn og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nb-NO" sz="1300" dirty="0" smtClean="0">
                <a:solidFill>
                  <a:schemeClr val="tx1"/>
                </a:solidFill>
                <a:latin typeface="+mn-lt"/>
              </a:rPr>
            </a:br>
            <a:r>
              <a:rPr lang="nb-NO" sz="1300" dirty="0">
                <a:solidFill>
                  <a:schemeClr val="tx1"/>
                </a:solidFill>
                <a:latin typeface="+mn-lt"/>
              </a:rPr>
              <a:t> </a:t>
            </a:r>
            <a:r>
              <a:rPr lang="nb-NO" sz="1300" dirty="0" smtClean="0">
                <a:solidFill>
                  <a:schemeClr val="tx1"/>
                </a:solidFill>
                <a:latin typeface="+mn-lt"/>
              </a:rPr>
              <a:t>   2,5 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mg/</a:t>
            </a:r>
            <a:r>
              <a:rPr lang="nb-NO" sz="1300" dirty="0" err="1">
                <a:solidFill>
                  <a:schemeClr val="tx1"/>
                </a:solidFill>
                <a:latin typeface="+mn-lt"/>
              </a:rPr>
              <a:t>mmol</a:t>
            </a:r>
            <a:r>
              <a:rPr lang="nb-NO" sz="1300" dirty="0">
                <a:solidFill>
                  <a:schemeClr val="tx1"/>
                </a:solidFill>
                <a:latin typeface="+mn-lt"/>
              </a:rPr>
              <a:t> hos kvinner.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sjonsmal">
  <a:themeElements>
    <a:clrScheme name="diabetesforbundet 1">
      <a:dk1>
        <a:srgbClr val="000000"/>
      </a:dk1>
      <a:lt1>
        <a:srgbClr val="FFFFFF"/>
      </a:lt1>
      <a:dk2>
        <a:srgbClr val="9D9BCB"/>
      </a:dk2>
      <a:lt2>
        <a:srgbClr val="FFFFFF"/>
      </a:lt2>
      <a:accent1>
        <a:srgbClr val="341C86"/>
      </a:accent1>
      <a:accent2>
        <a:srgbClr val="9D9BCB"/>
      </a:accent2>
      <a:accent3>
        <a:srgbClr val="7C8E00"/>
      </a:accent3>
      <a:accent4>
        <a:srgbClr val="C1BF00"/>
      </a:accent4>
      <a:accent5>
        <a:srgbClr val="F9B800"/>
      </a:accent5>
      <a:accent6>
        <a:srgbClr val="82CAC7"/>
      </a:accent6>
      <a:hlink>
        <a:srgbClr val="82CAC7"/>
      </a:hlink>
      <a:folHlink>
        <a:srgbClr val="DF0044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</Template>
  <TotalTime>28</TotalTime>
  <Words>7</Words>
  <Application>Microsoft Office PowerPoint</Application>
  <PresentationFormat>Skjermfremvisning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Presentasjonsmal</vt:lpstr>
      <vt:lpstr>WHO (Verdens helseorganisasjon (1999)  Insulinresistens, nedsatt glukosetoleranse (IGT) eller diabetes type 2 – og minst to av følgende kriterier:  1. Blodtrykk over 140/90. 2. Triglyserider over 1,7 mmol/l , eller ”det gode” HDL-kolesterolet under 0,9 hos menn       og under 1,0 hos kvinner. 3. KMI (kroppsmasseindeks) over 30, eller midje/hofte-ratio over 0,9 for menn og 0,85 for      kvinner. Ratioen er  forholdstalletmellom midjemålet og hoftemålet. 4. Mikroalbuminuri (utskillelse av små mengder albumin/protein i urinen): over 20 mg/min     i natturin eller albumin/kreatinin-ratio i tilfeldig urin over 1,8 mg/mmol hos menn og      2,5 mg/mmol hos kvinner.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NCEP/ATP III, USA (2005)  Minst 3 av 5 kriterier:  1. Midjemål ≥ 102 cm (mann), ≥ 88 cm (kvinne) 2. Triglyserider (TG) ≥ 1,7 mmol/l eller behandling for forhøyede TG 3. HDL-kolesterol &lt; 1,29 mmol/l (kvinne) &lt; 1,03 mmol/l (mann) eller behandling for lav HDL 4. Blodtrykk over 130/85 eller behandling for diagnostisert hypertensjon 5. Fastende glukose  &gt; 5,6 mmol/l eller behandling for  forhøyet blodglukos</dc:title>
  <dc:creator>Nina Rye</dc:creator>
  <dc:description>Dev by addpoint.no</dc:description>
  <cp:lastModifiedBy>Nina Rye</cp:lastModifiedBy>
  <cp:revision>8</cp:revision>
  <dcterms:created xsi:type="dcterms:W3CDTF">2014-05-21T12:58:58Z</dcterms:created>
  <dcterms:modified xsi:type="dcterms:W3CDTF">2014-05-21T15:05:18Z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</Properties>
</file>